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5"/>
    <p:sldId id="257" r:id="rId56"/>
    <p:sldId id="258" r:id="rId57"/>
    <p:sldId id="259" r:id="rId58"/>
    <p:sldId id="260" r:id="rId59"/>
    <p:sldId id="261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listoga" charset="1" panose="000005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Andada" charset="1" panose="02000000000000000000"/>
      <p:regular r:id="rId15"/>
    </p:embeddedFont>
    <p:embeddedFont>
      <p:font typeface="Andada Bold" charset="1" panose="02000000000000000000"/>
      <p:regular r:id="rId16"/>
    </p:embeddedFont>
    <p:embeddedFont>
      <p:font typeface="Andada Italics" charset="1" panose="02000000000000000000"/>
      <p:regular r:id="rId17"/>
    </p:embeddedFont>
    <p:embeddedFont>
      <p:font typeface="Andada Bold Italics" charset="1" panose="02000000000000000000"/>
      <p:regular r:id="rId18"/>
    </p:embeddedFont>
    <p:embeddedFont>
      <p:font typeface="Lato" charset="1" panose="020F0502020204030203"/>
      <p:regular r:id="rId19"/>
    </p:embeddedFont>
    <p:embeddedFont>
      <p:font typeface="Lato Bold" charset="1" panose="020F0502020204030203"/>
      <p:regular r:id="rId20"/>
    </p:embeddedFont>
    <p:embeddedFont>
      <p:font typeface="Lato Italics" charset="1" panose="020F0502020204030203"/>
      <p:regular r:id="rId21"/>
    </p:embeddedFont>
    <p:embeddedFont>
      <p:font typeface="Lato Bold Italics" charset="1" panose="020F0502020204030203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Italics" charset="1" panose="00000500000000000000"/>
      <p:regular r:id="rId25"/>
    </p:embeddedFont>
    <p:embeddedFont>
      <p:font typeface="Poppins Bold Italics" charset="1" panose="00000800000000000000"/>
      <p:regular r:id="rId26"/>
    </p:embeddedFont>
    <p:embeddedFont>
      <p:font typeface="Poppins Thin" charset="1" panose="00000300000000000000"/>
      <p:regular r:id="rId27"/>
    </p:embeddedFont>
    <p:embeddedFont>
      <p:font typeface="Poppins Thin Italics" charset="1" panose="00000300000000000000"/>
      <p:regular r:id="rId28"/>
    </p:embeddedFont>
    <p:embeddedFont>
      <p:font typeface="Poppins Extra-Light" charset="1" panose="00000300000000000000"/>
      <p:regular r:id="rId29"/>
    </p:embeddedFont>
    <p:embeddedFont>
      <p:font typeface="Poppins Extra-Light Italics" charset="1" panose="00000300000000000000"/>
      <p:regular r:id="rId30"/>
    </p:embeddedFont>
    <p:embeddedFont>
      <p:font typeface="Poppins Light" charset="1" panose="00000400000000000000"/>
      <p:regular r:id="rId31"/>
    </p:embeddedFont>
    <p:embeddedFont>
      <p:font typeface="Poppins Light Italics" charset="1" panose="00000400000000000000"/>
      <p:regular r:id="rId32"/>
    </p:embeddedFont>
    <p:embeddedFont>
      <p:font typeface="Poppins Medium" charset="1" panose="00000600000000000000"/>
      <p:regular r:id="rId33"/>
    </p:embeddedFont>
    <p:embeddedFont>
      <p:font typeface="Poppins Medium Italics" charset="1" panose="00000600000000000000"/>
      <p:regular r:id="rId34"/>
    </p:embeddedFont>
    <p:embeddedFont>
      <p:font typeface="Poppins Semi-Bold" charset="1" panose="00000700000000000000"/>
      <p:regular r:id="rId35"/>
    </p:embeddedFont>
    <p:embeddedFont>
      <p:font typeface="Poppins Semi-Bold Italics" charset="1" panose="00000700000000000000"/>
      <p:regular r:id="rId36"/>
    </p:embeddedFont>
    <p:embeddedFont>
      <p:font typeface="Poppins Ultra-Bold" charset="1" panose="00000900000000000000"/>
      <p:regular r:id="rId37"/>
    </p:embeddedFont>
    <p:embeddedFont>
      <p:font typeface="Poppins Ultra-Bold Italics" charset="1" panose="00000900000000000000"/>
      <p:regular r:id="rId38"/>
    </p:embeddedFont>
    <p:embeddedFont>
      <p:font typeface="Poppins Heavy" charset="1" panose="00000A00000000000000"/>
      <p:regular r:id="rId39"/>
    </p:embeddedFont>
    <p:embeddedFont>
      <p:font typeface="Poppins Heavy Italics" charset="1" panose="00000A00000000000000"/>
      <p:regular r:id="rId40"/>
    </p:embeddedFont>
    <p:embeddedFont>
      <p:font typeface="Now" charset="1" panose="00000500000000000000"/>
      <p:regular r:id="rId41"/>
    </p:embeddedFont>
    <p:embeddedFont>
      <p:font typeface="Now Bold" charset="1" panose="00000800000000000000"/>
      <p:regular r:id="rId42"/>
    </p:embeddedFont>
    <p:embeddedFont>
      <p:font typeface="Now Thin" charset="1" panose="00000300000000000000"/>
      <p:regular r:id="rId43"/>
    </p:embeddedFont>
    <p:embeddedFont>
      <p:font typeface="Now Light" charset="1" panose="00000400000000000000"/>
      <p:regular r:id="rId44"/>
    </p:embeddedFont>
    <p:embeddedFont>
      <p:font typeface="Now Medium" charset="1" panose="00000600000000000000"/>
      <p:regular r:id="rId45"/>
    </p:embeddedFont>
    <p:embeddedFont>
      <p:font typeface="Now Heavy" charset="1" panose="00000A00000000000000"/>
      <p:regular r:id="rId46"/>
    </p:embeddedFont>
    <p:embeddedFont>
      <p:font typeface="Open Sans" charset="1" panose="020B0606030504020204"/>
      <p:regular r:id="rId47"/>
    </p:embeddedFont>
    <p:embeddedFont>
      <p:font typeface="Open Sans Bold" charset="1" panose="020B0806030504020204"/>
      <p:regular r:id="rId48"/>
    </p:embeddedFont>
    <p:embeddedFont>
      <p:font typeface="Open Sans Italics" charset="1" panose="020B0606030504020204"/>
      <p:regular r:id="rId49"/>
    </p:embeddedFont>
    <p:embeddedFont>
      <p:font typeface="Open Sans Bold Italics" charset="1" panose="020B0806030504020204"/>
      <p:regular r:id="rId50"/>
    </p:embeddedFont>
    <p:embeddedFont>
      <p:font typeface="Open Sans Light" charset="1" panose="020B0306030504020204"/>
      <p:regular r:id="rId51"/>
    </p:embeddedFont>
    <p:embeddedFont>
      <p:font typeface="Open Sans Light Italics" charset="1" panose="020B0306030504020204"/>
      <p:regular r:id="rId52"/>
    </p:embeddedFont>
    <p:embeddedFont>
      <p:font typeface="Open Sans Ultra-Bold" charset="1" panose="00000000000000000000"/>
      <p:regular r:id="rId53"/>
    </p:embeddedFont>
    <p:embeddedFont>
      <p:font typeface="Open Sans Ultra-Bold Italics" charset="1" panose="000000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jpe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16" Target="../media/image18.jpe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555266" y="1028700"/>
            <a:ext cx="5829999" cy="1144605"/>
          </a:xfrm>
          <a:custGeom>
            <a:avLst/>
            <a:gdLst/>
            <a:ahLst/>
            <a:cxnLst/>
            <a:rect r="r" b="b" t="t" l="l"/>
            <a:pathLst>
              <a:path h="1144605" w="5829999">
                <a:moveTo>
                  <a:pt x="0" y="0"/>
                </a:moveTo>
                <a:lnTo>
                  <a:pt x="5829998" y="0"/>
                </a:lnTo>
                <a:lnTo>
                  <a:pt x="5829998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791392"/>
            <a:ext cx="9274802" cy="113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APRENDIZAGEM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6769" y="4964983"/>
            <a:ext cx="12018311" cy="115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1"/>
              </a:lnSpc>
            </a:pPr>
            <a:r>
              <a:rPr lang="en-US" sz="7848" spc="392">
                <a:solidFill>
                  <a:srgbClr val="324F7C"/>
                </a:solidFill>
                <a:latin typeface="Poppins Bold"/>
              </a:rPr>
              <a:t>PROJETO INTEGRADO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734" y="7189771"/>
            <a:ext cx="12616379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spc="459">
                <a:solidFill>
                  <a:srgbClr val="000000"/>
                </a:solidFill>
                <a:latin typeface="Lato"/>
              </a:rPr>
              <a:t>FREUDENBERG GROUP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03502" y="4178853"/>
            <a:ext cx="854174" cy="74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listoga"/>
              </a:rPr>
              <a:t>por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335243" y="5711030"/>
            <a:ext cx="2648310" cy="2648310"/>
          </a:xfrm>
          <a:custGeom>
            <a:avLst/>
            <a:gdLst/>
            <a:ahLst/>
            <a:cxnLst/>
            <a:rect r="r" b="b" t="t" l="l"/>
            <a:pathLst>
              <a:path h="2648310" w="2648310">
                <a:moveTo>
                  <a:pt x="0" y="0"/>
                </a:moveTo>
                <a:lnTo>
                  <a:pt x="2648310" y="0"/>
                </a:lnTo>
                <a:lnTo>
                  <a:pt x="2648310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5243" y="3062719"/>
            <a:ext cx="2648310" cy="2648310"/>
          </a:xfrm>
          <a:custGeom>
            <a:avLst/>
            <a:gdLst/>
            <a:ahLst/>
            <a:cxnLst/>
            <a:rect r="r" b="b" t="t" l="l"/>
            <a:pathLst>
              <a:path h="2648310" w="2648310">
                <a:moveTo>
                  <a:pt x="0" y="0"/>
                </a:moveTo>
                <a:lnTo>
                  <a:pt x="2648310" y="0"/>
                </a:lnTo>
                <a:lnTo>
                  <a:pt x="2648310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8983553" y="5711030"/>
            <a:ext cx="2648310" cy="2648310"/>
          </a:xfrm>
          <a:custGeom>
            <a:avLst/>
            <a:gdLst/>
            <a:ahLst/>
            <a:cxnLst/>
            <a:rect r="r" b="b" t="t" l="l"/>
            <a:pathLst>
              <a:path h="2648310" w="2648310">
                <a:moveTo>
                  <a:pt x="0" y="0"/>
                </a:moveTo>
                <a:lnTo>
                  <a:pt x="2648311" y="0"/>
                </a:lnTo>
                <a:lnTo>
                  <a:pt x="2648311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8983553" y="3062719"/>
            <a:ext cx="2648310" cy="2648310"/>
          </a:xfrm>
          <a:custGeom>
            <a:avLst/>
            <a:gdLst/>
            <a:ahLst/>
            <a:cxnLst/>
            <a:rect r="r" b="b" t="t" l="l"/>
            <a:pathLst>
              <a:path h="2648310" w="2648310">
                <a:moveTo>
                  <a:pt x="0" y="0"/>
                </a:moveTo>
                <a:lnTo>
                  <a:pt x="2648311" y="0"/>
                </a:lnTo>
                <a:lnTo>
                  <a:pt x="2648311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36776" y="4750031"/>
            <a:ext cx="2093554" cy="1648198"/>
          </a:xfrm>
          <a:custGeom>
            <a:avLst/>
            <a:gdLst/>
            <a:ahLst/>
            <a:cxnLst/>
            <a:rect r="r" b="b" t="t" l="l"/>
            <a:pathLst>
              <a:path h="1648198" w="2093554">
                <a:moveTo>
                  <a:pt x="0" y="0"/>
                </a:moveTo>
                <a:lnTo>
                  <a:pt x="2093554" y="0"/>
                </a:lnTo>
                <a:lnTo>
                  <a:pt x="2093554" y="1648198"/>
                </a:lnTo>
                <a:lnTo>
                  <a:pt x="0" y="1648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317100" y="1028700"/>
            <a:ext cx="1982132" cy="1974389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9314" r="223" b="-931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5562921">
            <a:off x="9218833" y="5180686"/>
            <a:ext cx="3113396" cy="10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54"/>
              </a:lnSpc>
              <a:spcBef>
                <a:spcPct val="0"/>
              </a:spcBef>
            </a:pPr>
            <a:r>
              <a:rPr lang="en-US" sz="3610">
                <a:solidFill>
                  <a:srgbClr val="FFFFFF"/>
                </a:solidFill>
                <a:latin typeface="Open Sans Bold"/>
              </a:rPr>
              <a:t>SCRUM TEAM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298858" y="6890059"/>
            <a:ext cx="2182714" cy="2174187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t="0" r="223" b="-3366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942300" y="4256346"/>
            <a:ext cx="1982132" cy="1974389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6895" r="223" b="-7088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5129170" y="6601339"/>
            <a:ext cx="1982132" cy="1974389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38887" r="223" b="-3888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298858" y="2082159"/>
            <a:ext cx="2182714" cy="2174187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223" t="0" r="223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3181746" y="9242437"/>
            <a:ext cx="5106254" cy="1044563"/>
          </a:xfrm>
          <a:custGeom>
            <a:avLst/>
            <a:gdLst/>
            <a:ahLst/>
            <a:cxnLst/>
            <a:rect r="r" b="b" t="t" l="l"/>
            <a:pathLst>
              <a:path h="1044563" w="5106254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-2700000">
            <a:off x="6321563" y="4000437"/>
            <a:ext cx="2633869" cy="75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590">
                <a:solidFill>
                  <a:srgbClr val="FFFFFF"/>
                </a:solidFill>
                <a:latin typeface="Open Sans Bold"/>
              </a:rPr>
              <a:t>SCRUM MASTER</a:t>
            </a:r>
          </a:p>
        </p:txBody>
      </p:sp>
      <p:sp>
        <p:nvSpPr>
          <p:cNvPr name="TextBox 25" id="25"/>
          <p:cNvSpPr txBox="true"/>
          <p:nvPr/>
        </p:nvSpPr>
        <p:spPr>
          <a:xfrm rot="-7977130">
            <a:off x="6199813" y="6625516"/>
            <a:ext cx="2867120" cy="80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7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Bold"/>
              </a:rPr>
              <a:t>PRODUCT OWNER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0801" y="206525"/>
            <a:ext cx="9274802" cy="113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NOSSO TIME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5063" y="7540908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DANIELLE VIEIRA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95063" y="2733008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ANDRÉ ANTUNES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29824" y="1457093"/>
            <a:ext cx="2868505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ALLANN ALUIR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76832" y="4807296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DÉBORA VALENTE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08064" y="7540908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VITOR FERNANDO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cap="flat" w="219075">
            <a:solidFill>
              <a:srgbClr val="1673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cap="flat" w="219075">
            <a:solidFill>
              <a:srgbClr val="294F8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cap="flat" w="219075">
            <a:solidFill>
              <a:srgbClr val="425DA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cap="flat" w="219075">
            <a:solidFill>
              <a:srgbClr val="87A1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cap="flat" w="219075">
            <a:solidFill>
              <a:srgbClr val="95AA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111694" y="1624548"/>
            <a:ext cx="8947529" cy="0"/>
          </a:xfrm>
          <a:prstGeom prst="line">
            <a:avLst/>
          </a:prstGeom>
          <a:ln cap="flat" w="38100">
            <a:solidFill>
              <a:srgbClr val="1673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AutoShape 40" id="40"/>
          <p:cNvSpPr/>
          <p:nvPr/>
        </p:nvSpPr>
        <p:spPr>
          <a:xfrm flipV="true">
            <a:off x="8844692" y="923154"/>
            <a:ext cx="1185639" cy="684529"/>
          </a:xfrm>
          <a:prstGeom prst="line">
            <a:avLst/>
          </a:prstGeom>
          <a:ln cap="flat" w="38100">
            <a:solidFill>
              <a:srgbClr val="1673E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5498328" y="2281957"/>
            <a:ext cx="1982132" cy="1974389"/>
            <a:chOff x="0" y="0"/>
            <a:chExt cx="6502400" cy="6477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223" t="-23868" r="223" b="-23868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2355978" y="2869739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RONILSON GOULART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019624" y="3045270"/>
            <a:ext cx="0" cy="4676296"/>
          </a:xfrm>
          <a:prstGeom prst="line">
            <a:avLst/>
          </a:prstGeom>
          <a:ln cap="flat" w="47625">
            <a:solidFill>
              <a:srgbClr val="294F8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3539156" y="9258300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008862" y="2819807"/>
            <a:ext cx="1377404" cy="1377404"/>
          </a:xfrm>
          <a:custGeom>
            <a:avLst/>
            <a:gdLst/>
            <a:ahLst/>
            <a:cxnLst/>
            <a:rect r="r" b="b" t="t" l="l"/>
            <a:pathLst>
              <a:path h="1377404" w="1377404">
                <a:moveTo>
                  <a:pt x="0" y="0"/>
                </a:moveTo>
                <a:lnTo>
                  <a:pt x="1377404" y="0"/>
                </a:lnTo>
                <a:lnTo>
                  <a:pt x="1377404" y="1377403"/>
                </a:lnTo>
                <a:lnTo>
                  <a:pt x="0" y="1377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65041" y="2713095"/>
            <a:ext cx="1598681" cy="1598681"/>
          </a:xfrm>
          <a:custGeom>
            <a:avLst/>
            <a:gdLst/>
            <a:ahLst/>
            <a:cxnLst/>
            <a:rect r="r" b="b" t="t" l="l"/>
            <a:pathLst>
              <a:path h="1598681" w="1598681">
                <a:moveTo>
                  <a:pt x="0" y="0"/>
                </a:moveTo>
                <a:lnTo>
                  <a:pt x="1598681" y="0"/>
                </a:lnTo>
                <a:lnTo>
                  <a:pt x="1598681" y="1598681"/>
                </a:lnTo>
                <a:lnTo>
                  <a:pt x="0" y="1598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62089" y="343266"/>
            <a:ext cx="5829999" cy="1144605"/>
          </a:xfrm>
          <a:custGeom>
            <a:avLst/>
            <a:gdLst/>
            <a:ahLst/>
            <a:cxnLst/>
            <a:rect r="r" b="b" t="t" l="l"/>
            <a:pathLst>
              <a:path h="1144605" w="5829999">
                <a:moveTo>
                  <a:pt x="0" y="0"/>
                </a:moveTo>
                <a:lnTo>
                  <a:pt x="5829999" y="0"/>
                </a:lnTo>
                <a:lnTo>
                  <a:pt x="5829999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67287" y="5383846"/>
            <a:ext cx="6394190" cy="266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000000"/>
                </a:solidFill>
                <a:latin typeface="DM Sans"/>
              </a:rPr>
              <a:t>“SER RECONHECIDO COMO UM PARCEIRO DE CONFIANÇA E LÍDER NA INDÚSTRIA DE CONSULTORIA EMPRESARIAL, CRIANDO UM IMPACTO POSITIVO NAS EMPRESAS EM TODO O MUNDO. ALMEJAMOS SER UMA REFERÊNCIA EM INOVAÇÃO, EXCELÊNCIA E COMPROMISSO COM OS NOSSOS CLIENTES.”​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3715" y="262648"/>
            <a:ext cx="6977998" cy="122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294F87"/>
                </a:solidFill>
                <a:latin typeface="Now Bold"/>
              </a:rPr>
              <a:t>SOBRE NÓS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26524" y="5083536"/>
            <a:ext cx="6143530" cy="304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000000"/>
                </a:solidFill>
                <a:latin typeface="Andada"/>
              </a:rPr>
              <a:t>​</a:t>
            </a:r>
          </a:p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000000"/>
                </a:solidFill>
                <a:latin typeface="Andada"/>
              </a:rPr>
              <a:t>“A NOSSA MISSÃO É FORNECER SOLUÇÕES DE CONSULTORIA EMPRESARIAL DE ALTA QUALIDADE, AJUDANDO OS NOSSOS CLIENTES A ALCANÇAR O SUCESSO E O CRESCIMENTO SUSTENTÁVEL NOS SEUS NEGÓCIOS.”​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584864" y="4749660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294F87"/>
                </a:solidFill>
                <a:latin typeface="DM Sans Bold"/>
              </a:rPr>
              <a:t>MISSÃO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50957" y="4749660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294F87"/>
                </a:solidFill>
                <a:latin typeface="DM Sans Bold"/>
              </a:rPr>
              <a:t>VISÃO</a:t>
            </a:r>
          </a:p>
        </p:txBody>
      </p:sp>
      <p:sp>
        <p:nvSpPr>
          <p:cNvPr name="AutoShape 21" id="21"/>
          <p:cNvSpPr/>
          <p:nvPr/>
        </p:nvSpPr>
        <p:spPr>
          <a:xfrm>
            <a:off x="81160" y="1506921"/>
            <a:ext cx="7530553" cy="0"/>
          </a:xfrm>
          <a:prstGeom prst="line">
            <a:avLst/>
          </a:prstGeom>
          <a:ln cap="flat" w="38100">
            <a:solidFill>
              <a:srgbClr val="324F7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7612191" y="683340"/>
            <a:ext cx="1397909" cy="807083"/>
          </a:xfrm>
          <a:prstGeom prst="line">
            <a:avLst/>
          </a:prstGeom>
          <a:ln cap="flat" w="38100">
            <a:solidFill>
              <a:srgbClr val="324F7C"/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4F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517" y="2592282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3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293105" y="3777010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23923" y="4961739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A1F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957511" y="6146467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3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23923" y="7327015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53840" y="2264663"/>
            <a:ext cx="1515462" cy="1839965"/>
          </a:xfrm>
          <a:custGeom>
            <a:avLst/>
            <a:gdLst/>
            <a:ahLst/>
            <a:cxnLst/>
            <a:rect r="r" b="b" t="t" l="l"/>
            <a:pathLst>
              <a:path h="1839965" w="1515462">
                <a:moveTo>
                  <a:pt x="0" y="0"/>
                </a:moveTo>
                <a:lnTo>
                  <a:pt x="1515463" y="0"/>
                </a:lnTo>
                <a:lnTo>
                  <a:pt x="1515463" y="1839965"/>
                </a:lnTo>
                <a:lnTo>
                  <a:pt x="0" y="1839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426429" y="3470308"/>
            <a:ext cx="1933225" cy="1915651"/>
          </a:xfrm>
          <a:custGeom>
            <a:avLst/>
            <a:gdLst/>
            <a:ahLst/>
            <a:cxnLst/>
            <a:rect r="r" b="b" t="t" l="l"/>
            <a:pathLst>
              <a:path h="1915651" w="1933225">
                <a:moveTo>
                  <a:pt x="0" y="0"/>
                </a:moveTo>
                <a:lnTo>
                  <a:pt x="1933226" y="0"/>
                </a:lnTo>
                <a:lnTo>
                  <a:pt x="1933226" y="1915650"/>
                </a:lnTo>
                <a:lnTo>
                  <a:pt x="0" y="1915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877035" y="4428133"/>
            <a:ext cx="1984536" cy="2025037"/>
          </a:xfrm>
          <a:custGeom>
            <a:avLst/>
            <a:gdLst/>
            <a:ahLst/>
            <a:cxnLst/>
            <a:rect r="r" b="b" t="t" l="l"/>
            <a:pathLst>
              <a:path h="2025037" w="1984536">
                <a:moveTo>
                  <a:pt x="0" y="0"/>
                </a:moveTo>
                <a:lnTo>
                  <a:pt x="1984536" y="0"/>
                </a:lnTo>
                <a:lnTo>
                  <a:pt x="1984536" y="2025037"/>
                </a:lnTo>
                <a:lnTo>
                  <a:pt x="0" y="2025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859125" y="5731745"/>
            <a:ext cx="1983961" cy="2014173"/>
          </a:xfrm>
          <a:custGeom>
            <a:avLst/>
            <a:gdLst/>
            <a:ahLst/>
            <a:cxnLst/>
            <a:rect r="r" b="b" t="t" l="l"/>
            <a:pathLst>
              <a:path h="2014173" w="1983961">
                <a:moveTo>
                  <a:pt x="0" y="0"/>
                </a:moveTo>
                <a:lnTo>
                  <a:pt x="1983961" y="0"/>
                </a:lnTo>
                <a:lnTo>
                  <a:pt x="1983961" y="2014173"/>
                </a:lnTo>
                <a:lnTo>
                  <a:pt x="0" y="2014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353840" y="7030632"/>
            <a:ext cx="2325678" cy="1782051"/>
          </a:xfrm>
          <a:custGeom>
            <a:avLst/>
            <a:gdLst/>
            <a:ahLst/>
            <a:cxnLst/>
            <a:rect r="r" b="b" t="t" l="l"/>
            <a:pathLst>
              <a:path h="1782051" w="2325678">
                <a:moveTo>
                  <a:pt x="0" y="0"/>
                </a:moveTo>
                <a:lnTo>
                  <a:pt x="2325678" y="0"/>
                </a:lnTo>
                <a:lnTo>
                  <a:pt x="2325678" y="1782051"/>
                </a:lnTo>
                <a:lnTo>
                  <a:pt x="0" y="1782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22254" y="378695"/>
            <a:ext cx="9274802" cy="113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F0F1F4"/>
                </a:solidFill>
                <a:latin typeface="Poppins Heavy"/>
              </a:rPr>
              <a:t>VALORES</a:t>
            </a:r>
          </a:p>
        </p:txBody>
      </p:sp>
      <p:sp>
        <p:nvSpPr>
          <p:cNvPr name="AutoShape 25" id="25"/>
          <p:cNvSpPr/>
          <p:nvPr/>
        </p:nvSpPr>
        <p:spPr>
          <a:xfrm>
            <a:off x="-290" y="1734793"/>
            <a:ext cx="895342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8944981" y="932919"/>
            <a:ext cx="1052075" cy="79078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6004792" y="8050050"/>
            <a:ext cx="1840838" cy="1525266"/>
          </a:xfrm>
          <a:custGeom>
            <a:avLst/>
            <a:gdLst/>
            <a:ahLst/>
            <a:cxnLst/>
            <a:rect r="r" b="b" t="t" l="l"/>
            <a:pathLst>
              <a:path h="1525266" w="1840838">
                <a:moveTo>
                  <a:pt x="0" y="0"/>
                </a:moveTo>
                <a:lnTo>
                  <a:pt x="1840838" y="0"/>
                </a:lnTo>
                <a:lnTo>
                  <a:pt x="1840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3333" t="-18390" r="-464745" b="-23324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001339" y="4026563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Integridade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67751" y="2841834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Excelência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46901" y="5211291"/>
            <a:ext cx="3040745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Colaboração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80489" y="6396020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Inovação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373980" y="7578846"/>
            <a:ext cx="3393374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Compromisso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05021" y="-2492352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8458" y="566151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47069" y="4792212"/>
            <a:ext cx="11540931" cy="5494788"/>
            <a:chOff x="0" y="0"/>
            <a:chExt cx="4210163" cy="20045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10163" cy="2004514"/>
            </a:xfrm>
            <a:custGeom>
              <a:avLst/>
              <a:gdLst/>
              <a:ahLst/>
              <a:cxnLst/>
              <a:rect r="r" b="b" t="t" l="l"/>
              <a:pathLst>
                <a:path h="2004514" w="4210163">
                  <a:moveTo>
                    <a:pt x="0" y="0"/>
                  </a:moveTo>
                  <a:lnTo>
                    <a:pt x="4210163" y="0"/>
                  </a:lnTo>
                  <a:lnTo>
                    <a:pt x="4210163" y="2004514"/>
                  </a:lnTo>
                  <a:lnTo>
                    <a:pt x="0" y="2004514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36986" y="-9994"/>
            <a:ext cx="14951014" cy="417760"/>
            <a:chOff x="0" y="0"/>
            <a:chExt cx="5454170" cy="15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54171" cy="152400"/>
            </a:xfrm>
            <a:custGeom>
              <a:avLst/>
              <a:gdLst/>
              <a:ahLst/>
              <a:cxnLst/>
              <a:rect r="r" b="b" t="t" l="l"/>
              <a:pathLst>
                <a:path h="152400" w="5454171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0613" y="1146804"/>
            <a:ext cx="8712412" cy="7993392"/>
            <a:chOff x="0" y="0"/>
            <a:chExt cx="11616550" cy="1065785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13703" t="0" r="13703" b="0"/>
            <a:stretch>
              <a:fillRect/>
            </a:stretch>
          </p:blipFill>
          <p:spPr>
            <a:xfrm flipH="false" flipV="false">
              <a:off x="0" y="0"/>
              <a:ext cx="11616550" cy="10657856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8847793" y="5076825"/>
            <a:ext cx="9127843" cy="482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4681" indent="-332341" lvl="1">
              <a:lnSpc>
                <a:spcPts val="4310"/>
              </a:lnSpc>
              <a:buFont typeface="Arial"/>
              <a:buChar char="•"/>
            </a:pPr>
            <a:r>
              <a:rPr lang="en-US" sz="3078" spc="307">
                <a:solidFill>
                  <a:srgbClr val="FFFFFF"/>
                </a:solidFill>
                <a:latin typeface="Lato"/>
              </a:rPr>
              <a:t>O Grupo Freudenberg desenvolve tecnologias de ponta e excelentes produtos e serviços para mais de 40 mercados.</a:t>
            </a:r>
          </a:p>
          <a:p>
            <a:pPr algn="just" marL="664681" indent="-332341" lvl="1">
              <a:lnSpc>
                <a:spcPts val="4310"/>
              </a:lnSpc>
              <a:buFont typeface="Arial"/>
              <a:buChar char="•"/>
            </a:pPr>
            <a:r>
              <a:rPr lang="en-US" sz="3078" spc="307">
                <a:solidFill>
                  <a:srgbClr val="FFFFFF"/>
                </a:solidFill>
                <a:latin typeface="Lato"/>
              </a:rPr>
              <a:t>Aplicações: vestuário, automotivo, materiais de construção, energia, meios filtrantes, saúde, interiores de construção, artigos de calçados e artefatos de couro.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79018" y="3419214"/>
            <a:ext cx="85100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UNIDADE LOCALIZADA EM SÃO JOSÉ DOS CAMPOS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47793" y="1615120"/>
            <a:ext cx="9274802" cy="180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0"/>
              </a:lnSpc>
            </a:pPr>
            <a:r>
              <a:rPr lang="en-US" sz="6486" spc="648">
                <a:solidFill>
                  <a:srgbClr val="324F7C"/>
                </a:solidFill>
                <a:latin typeface="Poppins Heavy"/>
              </a:rPr>
              <a:t>FREUDENBERG GROUP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47162" y="0"/>
            <a:ext cx="1840838" cy="1525266"/>
          </a:xfrm>
          <a:custGeom>
            <a:avLst/>
            <a:gdLst/>
            <a:ahLst/>
            <a:cxnLst/>
            <a:rect r="r" b="b" t="t" l="l"/>
            <a:pathLst>
              <a:path h="1525266" w="1840838">
                <a:moveTo>
                  <a:pt x="0" y="0"/>
                </a:moveTo>
                <a:lnTo>
                  <a:pt x="1840838" y="0"/>
                </a:lnTo>
                <a:lnTo>
                  <a:pt x="1840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</a:blip>
            <a:stretch>
              <a:fillRect l="-33333" t="-18390" r="-464745" b="-2332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98247" y="6731154"/>
            <a:ext cx="9364819" cy="61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1573E1"/>
                </a:solidFill>
                <a:latin typeface="DM Sans Bold"/>
              </a:rPr>
              <a:t>Fale conosco: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53679" y="7936763"/>
            <a:ext cx="673858" cy="673858"/>
          </a:xfrm>
          <a:custGeom>
            <a:avLst/>
            <a:gdLst/>
            <a:ahLst/>
            <a:cxnLst/>
            <a:rect r="r" b="b" t="t" l="l"/>
            <a:pathLst>
              <a:path h="673858" w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81936" y="9205384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62082" y="8146695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-55992" y="4063838"/>
            <a:ext cx="1128936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962082" y="5210908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62082" y="2275120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62082" y="-660667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11220938" y="3601038"/>
            <a:ext cx="1214101" cy="4481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354653"/>
            <a:ext cx="5829999" cy="1144605"/>
          </a:xfrm>
          <a:custGeom>
            <a:avLst/>
            <a:gdLst/>
            <a:ahLst/>
            <a:cxnLst/>
            <a:rect r="r" b="b" t="t" l="l"/>
            <a:pathLst>
              <a:path h="1144605" w="5829999">
                <a:moveTo>
                  <a:pt x="0" y="0"/>
                </a:moveTo>
                <a:lnTo>
                  <a:pt x="5829999" y="0"/>
                </a:lnTo>
                <a:lnTo>
                  <a:pt x="5829999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947519"/>
            <a:ext cx="10434893" cy="265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324F7C"/>
                </a:solidFill>
                <a:latin typeface="Now Bold"/>
              </a:rPr>
              <a:t>Agradecemos pela atenção!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38016" y="9332320"/>
            <a:ext cx="6885281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324F7C"/>
                </a:solidFill>
                <a:latin typeface="DM Sans"/>
              </a:rPr>
              <a:t>danielle.sampaiovieira@gmail.com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9470" y="8059379"/>
            <a:ext cx="308118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324F7C"/>
                </a:solidFill>
                <a:latin typeface="DM Sans"/>
              </a:rPr>
              <a:t>(12) 99731-9433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DAF9tu15DM0</dc:identifier>
  <dcterms:modified xsi:type="dcterms:W3CDTF">2011-08-01T06:04:30Z</dcterms:modified>
  <cp:revision>1</cp:revision>
  <dc:title>APRENDIZAGEM POR PROJETO INTEGRADO</dc:title>
</cp:coreProperties>
</file>